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1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E2A7E-45C8-47A8-8D1A-7E142EE3578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CD9B6-BEB3-4104-8CE1-8D1C8983B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76D0D-3349-4277-A9AC-9664C892EA59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09B3-F5CE-492F-B815-CA720890A0F4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C1E3D-2B88-40CC-94C9-202F8A8C33E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8229600" cy="5151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99F825-BC49-432D-B569-812397B32290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EE1C-244B-46F0-968A-947F11981FC7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C563-DCAC-4705-ACC3-A707CE0CA470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3F845-8EAA-4508-8D7D-01B509F82F8D}" type="datetime1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BF84-0B24-40D8-8E3A-F0F857F35253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80B8-F67D-4362-9002-4900C5DD3F86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8B6C-6126-471C-8695-4D12DDE8C073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CCF4-7A29-4AB4-AC43-75CED07AF067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2D775-FE9C-4FE0-8388-1B836E79981C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/>
              <a:t>Biểu </a:t>
            </a:r>
            <a:r>
              <a:rPr lang="en-US" err="1"/>
              <a:t>đồ</a:t>
            </a:r>
            <a:r>
              <a:rPr lang="en-US"/>
              <a:t> lớp</a:t>
            </a:r>
          </a:p>
        </p:txBody>
      </p:sp>
    </p:spTree>
    <p:extLst>
      <p:ext uri="{BB962C8B-B14F-4D97-AF65-F5344CB8AC3E}">
        <p14:creationId xmlns:p14="http://schemas.microsoft.com/office/powerpoint/2010/main" val="244789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F805-ABEE-4E16-AD4C-A361ECFE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Các ký hiệu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E4B5-6459-4B02-AF36-C380E87A6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Lớp</a:t>
            </a:r>
          </a:p>
          <a:p>
            <a:r>
              <a:rPr lang="en-US">
                <a:latin typeface="+mj-lt"/>
              </a:rPr>
              <a:t>Thuộc tính</a:t>
            </a:r>
          </a:p>
          <a:p>
            <a:r>
              <a:rPr lang="en-US">
                <a:latin typeface="+mj-lt"/>
              </a:rPr>
              <a:t>Ph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ơng thức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AF4E-292D-46E8-BDAE-9C80D93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0A98D-D4C5-4E65-9DD9-E1A3EF28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048000"/>
            <a:ext cx="5543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1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B0DF-4C31-4347-9A54-8DBA770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Các ký hiệu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6D9CA-3D2A-41F5-B7E8-C2FF7502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CA0C14D3-581E-4C0F-AB5C-D997E188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122" y="4876800"/>
            <a:ext cx="1905000" cy="514350"/>
          </a:xfrm>
          <a:prstGeom prst="wedgeRoundRectCallout">
            <a:avLst>
              <a:gd name="adj1" fmla="val -76000"/>
              <a:gd name="adj2" fmla="val -159259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2800">
                <a:latin typeface="Times New Roman" panose="02020603050405020304" pitchFamily="18" charset="0"/>
              </a:rPr>
              <a:t>methods</a:t>
            </a: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D92FBDE3-F226-4045-9C6C-D7592F6E2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522" y="1695450"/>
            <a:ext cx="2438400" cy="514350"/>
          </a:xfrm>
          <a:prstGeom prst="wedgeRoundRectCallout">
            <a:avLst>
              <a:gd name="adj1" fmla="val -42579"/>
              <a:gd name="adj2" fmla="val 152468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3200">
                <a:latin typeface="Times New Roman" panose="02020603050405020304" pitchFamily="18" charset="0"/>
              </a:rPr>
              <a:t>class name</a:t>
            </a:r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B6C2D54C-6433-4872-AD7C-678DF647E923}"/>
              </a:ext>
            </a:extLst>
          </p:cNvPr>
          <p:cNvGrpSpPr>
            <a:grpSpLocks/>
          </p:cNvGrpSpPr>
          <p:nvPr/>
        </p:nvGrpSpPr>
        <p:grpSpPr bwMode="auto">
          <a:xfrm>
            <a:off x="5314122" y="2514600"/>
            <a:ext cx="3505200" cy="2066925"/>
            <a:chOff x="1584" y="2496"/>
            <a:chExt cx="2016" cy="1200"/>
          </a:xfrm>
        </p:grpSpPr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AAB419F6-58C2-462E-A11F-38D74558F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96"/>
              <a:ext cx="2016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F93DEEA3-1F73-477B-B670-928BAB174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880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ADFB8F96-7C7A-458C-8C43-E8E7C18AE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360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CFEA9CF0-BE97-47AA-BD6E-1BBC374AA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592"/>
              <a:ext cx="91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800"/>
                <a:t>Video</a:t>
              </a:r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9AE91EB0-9754-4012-86A5-6359CEDB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976"/>
              <a:ext cx="960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altLang="en-US" sz="1200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EB60B2C6-D3B0-498B-A181-778486BFF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98"/>
              <a:ext cx="960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/>
                <a:t>+rentMovie()</a:t>
              </a:r>
            </a:p>
          </p:txBody>
        </p:sp>
      </p:grpSp>
      <p:sp>
        <p:nvSpPr>
          <p:cNvPr id="39" name="Rectangle 16">
            <a:extLst>
              <a:ext uri="{FF2B5EF4-FFF2-40B4-BE49-F238E27FC236}">
                <a16:creationId xmlns:a16="http://schemas.microsoft.com/office/drawing/2014/main" id="{314B407A-9D86-4440-9529-C62AF2F5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22" y="2509838"/>
            <a:ext cx="3200400" cy="2143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7">
            <a:extLst>
              <a:ext uri="{FF2B5EF4-FFF2-40B4-BE49-F238E27FC236}">
                <a16:creationId xmlns:a16="http://schemas.microsoft.com/office/drawing/2014/main" id="{D2202B77-4E2A-4B77-B1AA-785EE92F1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122" y="3195638"/>
            <a:ext cx="3200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8">
            <a:extLst>
              <a:ext uri="{FF2B5EF4-FFF2-40B4-BE49-F238E27FC236}">
                <a16:creationId xmlns:a16="http://schemas.microsoft.com/office/drawing/2014/main" id="{7601EFD2-F039-4F00-9360-3973348163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122" y="4052888"/>
            <a:ext cx="3200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130F1DD6-B380-4D7C-B780-2CA34271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122" y="2681288"/>
            <a:ext cx="236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800"/>
              <a:t>Customer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92166E3-55CF-4AAD-93AB-D34B62CDF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722" y="3200400"/>
            <a:ext cx="28956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-CID:  int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/>
              <a:t>-name:  String</a:t>
            </a:r>
          </a:p>
          <a:p>
            <a:pPr eaLnBrk="0" hangingPunct="0">
              <a:spcBef>
                <a:spcPct val="50000"/>
              </a:spcBef>
            </a:pPr>
            <a:endParaRPr lang="en-US" altLang="en-US"/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2D1F432C-4AD0-4263-8B9D-50CD36FFA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722" y="4191000"/>
            <a:ext cx="259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/>
              <a:t>+authenticateCustomer ()</a:t>
            </a:r>
          </a:p>
        </p:txBody>
      </p:sp>
      <p:sp>
        <p:nvSpPr>
          <p:cNvPr id="45" name="Line 22">
            <a:extLst>
              <a:ext uri="{FF2B5EF4-FFF2-40B4-BE49-F238E27FC236}">
                <a16:creationId xmlns:a16="http://schemas.microsoft.com/office/drawing/2014/main" id="{35640B4A-B5AE-47C2-BE5E-3594A343E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522" y="336708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AutoShape 23">
            <a:extLst>
              <a:ext uri="{FF2B5EF4-FFF2-40B4-BE49-F238E27FC236}">
                <a16:creationId xmlns:a16="http://schemas.microsoft.com/office/drawing/2014/main" id="{55626DF1-C262-40EA-843A-C96BE4B31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322" y="5048250"/>
            <a:ext cx="2133600" cy="514350"/>
          </a:xfrm>
          <a:prstGeom prst="wedgeRoundRectCallout">
            <a:avLst>
              <a:gd name="adj1" fmla="val -56472"/>
              <a:gd name="adj2" fmla="val -278125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2800">
                <a:latin typeface="Times New Roman" panose="02020603050405020304" pitchFamily="18" charset="0"/>
              </a:rPr>
              <a:t>relationship</a:t>
            </a:r>
            <a:endParaRPr lang="en-US" altLang="en-US" sz="3200">
              <a:latin typeface="Times New Roman" panose="02020603050405020304" pitchFamily="18" charset="0"/>
            </a:endParaRP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1C90437F-1976-4FF9-AA7C-0371DC58F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122" y="3489325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i="1">
                <a:latin typeface="Times New Roman" panose="02020603050405020304" pitchFamily="18" charset="0"/>
              </a:rPr>
              <a:t>rents</a:t>
            </a:r>
          </a:p>
        </p:txBody>
      </p:sp>
      <p:sp>
        <p:nvSpPr>
          <p:cNvPr id="48" name="Text Box 25">
            <a:extLst>
              <a:ext uri="{FF2B5EF4-FFF2-40B4-BE49-F238E27FC236}">
                <a16:creationId xmlns:a16="http://schemas.microsoft.com/office/drawing/2014/main" id="{77E29BE9-E2D8-4071-8175-CDEA2D7AA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722" y="2938463"/>
            <a:ext cx="6096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i="1">
                <a:latin typeface="Times New Roman" panose="02020603050405020304" pitchFamily="18" charset="0"/>
              </a:rPr>
              <a:t>1..*</a:t>
            </a: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2AAB39EB-A829-413E-80BB-CA437392B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522" y="2938463"/>
            <a:ext cx="6096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i="1">
                <a:latin typeface="Times New Roman" panose="02020603050405020304" pitchFamily="18" charset="0"/>
              </a:rPr>
              <a:t>1..*</a:t>
            </a:r>
          </a:p>
        </p:txBody>
      </p:sp>
      <p:sp>
        <p:nvSpPr>
          <p:cNvPr id="50" name="AutoShape 27">
            <a:extLst>
              <a:ext uri="{FF2B5EF4-FFF2-40B4-BE49-F238E27FC236}">
                <a16:creationId xmlns:a16="http://schemas.microsoft.com/office/drawing/2014/main" id="{F6B27494-D1CD-4289-8A9E-45E537217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922" y="1676400"/>
            <a:ext cx="2209800" cy="514350"/>
          </a:xfrm>
          <a:prstGeom prst="wedgeRoundRectCallout">
            <a:avLst>
              <a:gd name="adj1" fmla="val -26292"/>
              <a:gd name="adj2" fmla="val 19598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2800">
                <a:latin typeface="Times New Roman" panose="02020603050405020304" pitchFamily="18" charset="0"/>
              </a:rPr>
              <a:t>multiplicity</a:t>
            </a:r>
            <a:endParaRPr lang="en-US" altLang="en-US" sz="3200">
              <a:latin typeface="Times New Roman" panose="02020603050405020304" pitchFamily="18" charset="0"/>
            </a:endParaRPr>
          </a:p>
        </p:txBody>
      </p:sp>
      <p:sp>
        <p:nvSpPr>
          <p:cNvPr id="51" name="AutoShape 29">
            <a:extLst>
              <a:ext uri="{FF2B5EF4-FFF2-40B4-BE49-F238E27FC236}">
                <a16:creationId xmlns:a16="http://schemas.microsoft.com/office/drawing/2014/main" id="{F70A2843-72B6-4A47-89F3-13413ADA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22" y="1600200"/>
            <a:ext cx="2209800" cy="514350"/>
          </a:xfrm>
          <a:prstGeom prst="wedgeRoundRectCallout">
            <a:avLst>
              <a:gd name="adj1" fmla="val -24352"/>
              <a:gd name="adj2" fmla="val 275000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2800">
                <a:latin typeface="Times New Roman" panose="02020603050405020304" pitchFamily="18" charset="0"/>
              </a:rPr>
              <a:t>visibility</a:t>
            </a:r>
            <a:endParaRPr lang="en-US" altLang="en-US" sz="3200">
              <a:latin typeface="Times New Roman" panose="02020603050405020304" pitchFamily="18" charset="0"/>
            </a:endParaRPr>
          </a:p>
        </p:txBody>
      </p:sp>
      <p:sp>
        <p:nvSpPr>
          <p:cNvPr id="52" name="AutoShape 30">
            <a:extLst>
              <a:ext uri="{FF2B5EF4-FFF2-40B4-BE49-F238E27FC236}">
                <a16:creationId xmlns:a16="http://schemas.microsoft.com/office/drawing/2014/main" id="{93F4F9FB-2B8E-4316-9A13-9CD035A60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22" y="4953000"/>
            <a:ext cx="1828800" cy="514350"/>
          </a:xfrm>
          <a:prstGeom prst="wedgeRoundRectCallout">
            <a:avLst>
              <a:gd name="adj1" fmla="val -22481"/>
              <a:gd name="adj2" fmla="val -308333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en-US" sz="2800">
                <a:latin typeface="Times New Roman" panose="02020603050405020304" pitchFamily="18" charset="0"/>
              </a:rPr>
              <a:t>attributes</a:t>
            </a:r>
          </a:p>
        </p:txBody>
      </p:sp>
      <p:sp>
        <p:nvSpPr>
          <p:cNvPr id="53" name="Text Box 31">
            <a:extLst>
              <a:ext uri="{FF2B5EF4-FFF2-40B4-BE49-F238E27FC236}">
                <a16:creationId xmlns:a16="http://schemas.microsoft.com/office/drawing/2014/main" id="{2A4F7E32-DBE6-4F9A-B4F4-C31D579F1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522" y="3352800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4" name="Text Box 32">
            <a:extLst>
              <a:ext uri="{FF2B5EF4-FFF2-40B4-BE49-F238E27FC236}">
                <a16:creationId xmlns:a16="http://schemas.microsoft.com/office/drawing/2014/main" id="{D22E90AD-9386-4578-B17A-7E69D6AE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2722" y="32004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-cassetteID : int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-cassetteVolumeNo:  int</a:t>
            </a:r>
          </a:p>
        </p:txBody>
      </p:sp>
    </p:spTree>
    <p:extLst>
      <p:ext uri="{BB962C8B-B14F-4D97-AF65-F5344CB8AC3E}">
        <p14:creationId xmlns:p14="http://schemas.microsoft.com/office/powerpoint/2010/main" val="115125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A643-E8FE-4C5E-94DE-BBC30330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Thuộc tính truy cập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76D9-EC76-481D-B781-184EE29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+: public</a:t>
            </a:r>
          </a:p>
          <a:p>
            <a:r>
              <a:rPr lang="en-US"/>
              <a:t>-: private</a:t>
            </a:r>
          </a:p>
          <a:p>
            <a:r>
              <a:rPr lang="en-US"/>
              <a:t>#: protected</a:t>
            </a:r>
          </a:p>
          <a:p>
            <a:r>
              <a:rPr lang="en-US"/>
              <a:t>~: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C8CB5-1CDD-4324-A211-E82F993B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89B86-8C12-49E5-95D1-971D67F85E6B}"/>
              </a:ext>
            </a:extLst>
          </p:cNvPr>
          <p:cNvSpPr txBox="1"/>
          <p:nvPr/>
        </p:nvSpPr>
        <p:spPr>
          <a:xfrm>
            <a:off x="3601278" y="1524000"/>
            <a:ext cx="5105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Áp dụng cho cả thuộc tính và hành vi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D8762-45AC-40BF-81F4-964418DE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29000"/>
            <a:ext cx="6838950" cy="29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4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2D5-BE1E-4D1C-9360-B766146F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 hệ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F995-5BEB-413A-B853-AF5428E0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Thể hiện kết nối giữa các lớp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68C31-4885-4DD4-BCC3-C2C4E788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allrelationships">
            <a:extLst>
              <a:ext uri="{FF2B5EF4-FFF2-40B4-BE49-F238E27FC236}">
                <a16:creationId xmlns:a16="http://schemas.microsoft.com/office/drawing/2014/main" id="{4F799FE2-6A91-4889-B6F9-EC0869D8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905000"/>
            <a:ext cx="28003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4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F94-F0A4-421D-ACFD-F166F497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 hệ phụ thuộc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0719-45C3-429C-BAF2-0B755AA5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154364"/>
          </a:xfrm>
        </p:spPr>
        <p:txBody>
          <a:bodyPr/>
          <a:lstStyle/>
          <a:p>
            <a:r>
              <a:rPr lang="en-US"/>
              <a:t>Phụ thuộc qua:</a:t>
            </a:r>
          </a:p>
          <a:p>
            <a:pPr lvl="1"/>
            <a:r>
              <a:rPr lang="en-US"/>
              <a:t>Biến toàn cục</a:t>
            </a:r>
          </a:p>
          <a:p>
            <a:pPr lvl="1"/>
            <a:r>
              <a:rPr lang="en-US"/>
              <a:t>Biến cục bộ</a:t>
            </a:r>
          </a:p>
          <a:p>
            <a:pPr lvl="1"/>
            <a:r>
              <a:rPr lang="en-US"/>
              <a:t>Tham số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67CEF-70D2-41E0-83D5-1B7D82E8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 descr="dependency">
            <a:extLst>
              <a:ext uri="{FF2B5EF4-FFF2-40B4-BE49-F238E27FC236}">
                <a16:creationId xmlns:a16="http://schemas.microsoft.com/office/drawing/2014/main" id="{B7E13A48-5812-4B54-AE16-A07520E24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6214"/>
            <a:ext cx="361569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B453-8482-467F-89C2-75C905CF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 hệ liên kết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D365-963C-4CD3-8663-DBA88FCD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218" name="Picture 2" descr="association">
            <a:extLst>
              <a:ext uri="{FF2B5EF4-FFF2-40B4-BE49-F238E27FC236}">
                <a16:creationId xmlns:a16="http://schemas.microsoft.com/office/drawing/2014/main" id="{862B9490-F863-4DCA-BEC5-BC105C0CB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49784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ggregation">
            <a:extLst>
              <a:ext uri="{FF2B5EF4-FFF2-40B4-BE49-F238E27FC236}">
                <a16:creationId xmlns:a16="http://schemas.microsoft.com/office/drawing/2014/main" id="{89BB7CDA-7788-4278-8A10-7C086313E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43200"/>
            <a:ext cx="5041128" cy="16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mposition">
            <a:extLst>
              <a:ext uri="{FF2B5EF4-FFF2-40B4-BE49-F238E27FC236}">
                <a16:creationId xmlns:a16="http://schemas.microsoft.com/office/drawing/2014/main" id="{14A63CE2-9A6A-420B-A2CB-CA578575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1951"/>
            <a:ext cx="4888728" cy="157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97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119-88E2-4E46-B60D-8384CE97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 hệ thừa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A1257-3AED-4FBE-A26B-CC28F1EB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42" name="Picture 2" descr="generalization">
            <a:extLst>
              <a:ext uri="{FF2B5EF4-FFF2-40B4-BE49-F238E27FC236}">
                <a16:creationId xmlns:a16="http://schemas.microsoft.com/office/drawing/2014/main" id="{F94C3EB9-C2B5-40CC-A099-74E08DF8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17406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20E23-D8E2-47ED-AD99-338E9E6CEFD9}"/>
              </a:ext>
            </a:extLst>
          </p:cNvPr>
          <p:cNvSpPr txBox="1">
            <a:spLocks/>
          </p:cNvSpPr>
          <p:nvPr/>
        </p:nvSpPr>
        <p:spPr>
          <a:xfrm>
            <a:off x="258233" y="2971800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Quan hệ hiện thực hóa</a:t>
            </a:r>
          </a:p>
        </p:txBody>
      </p:sp>
      <p:pic>
        <p:nvPicPr>
          <p:cNvPr id="10244" name="Picture 4" descr="realization">
            <a:extLst>
              <a:ext uri="{FF2B5EF4-FFF2-40B4-BE49-F238E27FC236}">
                <a16:creationId xmlns:a16="http://schemas.microsoft.com/office/drawing/2014/main" id="{1D79EED5-230B-4C26-94B4-D2369ECC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2" y="4182786"/>
            <a:ext cx="4588828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35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5385-509F-45FF-8793-CDAFAF8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Thí dụ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7756-77C9-4A35-AB96-4D9892FC1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D583-BD5B-4764-A983-B042871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266" name="Picture 2" descr="class diagram template for atm system">
            <a:extLst>
              <a:ext uri="{FF2B5EF4-FFF2-40B4-BE49-F238E27FC236}">
                <a16:creationId xmlns:a16="http://schemas.microsoft.com/office/drawing/2014/main" id="{3C6857CD-C99C-4946-8BD9-A3B609CB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6010275" cy="52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1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ass diagram template for hotel management">
            <a:extLst>
              <a:ext uri="{FF2B5EF4-FFF2-40B4-BE49-F238E27FC236}">
                <a16:creationId xmlns:a16="http://schemas.microsoft.com/office/drawing/2014/main" id="{C3AD68D8-7754-4502-B56A-C5CEFEB1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7373"/>
            <a:ext cx="7391400" cy="53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4FFCD-B401-4BA2-9E1E-EDCECFB2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Thí dụ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57B-3ABA-4AF1-86AB-57D34B98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4726"/>
            <a:ext cx="8229600" cy="5151438"/>
          </a:xfrm>
        </p:spPr>
        <p:txBody>
          <a:bodyPr/>
          <a:lstStyle/>
          <a:p>
            <a:r>
              <a:rPr lang="en-US"/>
              <a:t>Quản lý khách sạn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46210-D661-401E-BA00-D0508203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A6BAA-4DBB-47BB-94F7-BBE2636A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338" name="Picture 2" descr="Online shopping domain UML class diagram example.">
            <a:extLst>
              <a:ext uri="{FF2B5EF4-FFF2-40B4-BE49-F238E27FC236}">
                <a16:creationId xmlns:a16="http://schemas.microsoft.com/office/drawing/2014/main" id="{D94CC112-B32E-417A-96F4-06D1906C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96078"/>
            <a:ext cx="6496050" cy="62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8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43000"/>
            <a:ext cx="7315200" cy="3200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Khái niệm</a:t>
            </a:r>
          </a:p>
          <a:p>
            <a:r>
              <a:rPr lang="en-US"/>
              <a:t>Các ký hiệu và ngữ nghĩa</a:t>
            </a:r>
          </a:p>
          <a:p>
            <a:r>
              <a:rPr lang="en-US"/>
              <a:t>Thành lập biểu đồ</a:t>
            </a:r>
          </a:p>
          <a:p>
            <a:r>
              <a:rPr lang="en-US"/>
              <a:t>Một số biểu đồ mẫu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2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38258-C209-4A6A-8F88-DEE30B8B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314" name="Picture 2" descr="UML class diagram example of the Library Domain Model.">
            <a:extLst>
              <a:ext uri="{FF2B5EF4-FFF2-40B4-BE49-F238E27FC236}">
                <a16:creationId xmlns:a16="http://schemas.microsoft.com/office/drawing/2014/main" id="{061EB98E-6A16-4B7A-BF94-3FE6CB7DF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7267575" cy="61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4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FC1-5052-46BA-AACD-6144AB9A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Khái niệm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13BF7-A1FC-495E-9198-6C82AD0B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Biểu đồ lớp là một loại biểu đồ tĩnh</a:t>
            </a:r>
          </a:p>
          <a:p>
            <a:r>
              <a:rPr lang="en-US">
                <a:latin typeface="+mj-lt"/>
              </a:rPr>
              <a:t>Mô tả cấu trúc của hệ thống d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ới thành ngữ lớp và đối t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ợng</a:t>
            </a:r>
          </a:p>
          <a:p>
            <a:r>
              <a:rPr lang="en-US">
                <a:solidFill>
                  <a:srgbClr val="FF0000"/>
                </a:solidFill>
                <a:latin typeface="+mj-lt"/>
              </a:rPr>
              <a:t>Trong giai đoạn phân tích</a:t>
            </a:r>
            <a:r>
              <a:rPr lang="en-US">
                <a:latin typeface="+mj-lt"/>
              </a:rPr>
              <a:t>: mục đích chính là để tạo các thành ngữ sẽ đ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ợc sử dụng thống nhất giữa người phân tích và ng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ời dùng</a:t>
            </a:r>
          </a:p>
          <a:p>
            <a:r>
              <a:rPr lang="en-US">
                <a:solidFill>
                  <a:srgbClr val="FF0000"/>
                </a:solidFill>
                <a:latin typeface="+mj-lt"/>
              </a:rPr>
              <a:t>Trong giai đoạn thiết kế</a:t>
            </a:r>
            <a:r>
              <a:rPr lang="en-US">
                <a:latin typeface="+mj-lt"/>
              </a:rPr>
              <a:t>: mục đích chính là tạo ra bộ khung mã cho lập trình viên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53A8F-515D-4BC3-93F4-7F56E5D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2BF0-5A0C-4E52-A525-FBB4E1BA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Lớp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EBE6-942A-4985-AD64-E494A520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Lớp là khung để tạo các đối t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ợng với cùng chung thuộc tính và hành vi</a:t>
            </a:r>
          </a:p>
          <a:p>
            <a:r>
              <a:rPr lang="en-US" sz="2800">
                <a:latin typeface="+mj-lt"/>
              </a:rPr>
              <a:t>Thể hiện các dạng đồ vật, vị trí hay con ng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ời mà sẽ đ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ợc thu thập và l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u trữ thông tin</a:t>
            </a:r>
          </a:p>
          <a:p>
            <a:r>
              <a:rPr lang="en-US" sz="2800">
                <a:latin typeface="+mj-lt"/>
              </a:rPr>
              <a:t>Các khái niệm trừu tượng mà xác định các thuộc tính và hành vi của tập các đối t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10382-F85F-4F97-B84D-E051A26B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E4C69-CF0F-46FE-8C64-8689C8CD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80" y="4038600"/>
            <a:ext cx="2743200" cy="1982419"/>
          </a:xfrm>
          <a:prstGeom prst="rect">
            <a:avLst/>
          </a:prstGeom>
        </p:spPr>
      </p:pic>
      <p:pic>
        <p:nvPicPr>
          <p:cNvPr id="1028" name="Picture 4" descr="Image result for cars">
            <a:extLst>
              <a:ext uri="{FF2B5EF4-FFF2-40B4-BE49-F238E27FC236}">
                <a16:creationId xmlns:a16="http://schemas.microsoft.com/office/drawing/2014/main" id="{638B67DB-9FE9-48BC-A53D-84D47DBD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4" y="4354144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4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BCEA-3643-4B15-BC81-4E2A3D66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Đối t</a:t>
            </a:r>
            <a:r>
              <a:rPr lang="vi-VN"/>
              <a:t>ư</a:t>
            </a:r>
            <a:r>
              <a:rPr lang="en-US"/>
              <a:t>ợng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1590A-3390-4A70-B5FE-5F4B8981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Thực thể đóng gói trạng thái và hành vi</a:t>
            </a:r>
          </a:p>
          <a:p>
            <a:r>
              <a:rPr lang="en-US" sz="2800">
                <a:latin typeface="+mj-lt"/>
              </a:rPr>
              <a:t>Mỗi đối t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ợng có 1 định danh duy nhất</a:t>
            </a:r>
          </a:p>
          <a:p>
            <a:pPr lvl="1"/>
            <a:r>
              <a:rPr lang="en-US" sz="2400">
                <a:latin typeface="+mj-lt"/>
              </a:rPr>
              <a:t>Dùng để tham chiếu tới đối t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ợng</a:t>
            </a:r>
          </a:p>
          <a:p>
            <a:pPr lvl="1"/>
            <a:r>
              <a:rPr lang="en-US" sz="2400">
                <a:latin typeface="+mj-lt"/>
              </a:rPr>
              <a:t>Để phân biệt đối t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ợng với các đối t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ợng khác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7B5A7-69CF-4EB1-A079-57A15921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24C47C9-EEC0-4839-BC89-C97362326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811695"/>
            <a:ext cx="3105150" cy="207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A3C133-CB4A-44DB-BB89-D1D9C5A5D6B3}"/>
              </a:ext>
            </a:extLst>
          </p:cNvPr>
          <p:cNvSpPr txBox="1"/>
          <p:nvPr/>
        </p:nvSpPr>
        <p:spPr>
          <a:xfrm>
            <a:off x="4684016" y="4616651"/>
            <a:ext cx="4085734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Nguyên tổng thống mỹ Donald Trump</a:t>
            </a:r>
          </a:p>
        </p:txBody>
      </p:sp>
    </p:spTree>
    <p:extLst>
      <p:ext uri="{BB962C8B-B14F-4D97-AF65-F5344CB8AC3E}">
        <p14:creationId xmlns:p14="http://schemas.microsoft.com/office/powerpoint/2010/main" val="373947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7721-E2B8-4335-84CF-4B9ED2F8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Các dạng lớp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9552-F9F8-4B6F-9DB3-D94669FA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Trong phân tích:</a:t>
            </a:r>
          </a:p>
          <a:p>
            <a:pPr lvl="1"/>
            <a:r>
              <a:rPr lang="en-US">
                <a:latin typeface="+mj-lt"/>
              </a:rPr>
              <a:t>Con ng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ời, vị trí, sự kiện hay các sự vật mà hệ thống sẽ thu thập thông tin</a:t>
            </a:r>
          </a:p>
          <a:p>
            <a:pPr lvl="1"/>
            <a:r>
              <a:rPr lang="en-US">
                <a:latin typeface="+mj-lt"/>
              </a:rPr>
              <a:t>Phát hiện qua nghiệp vụ của ứng dụng</a:t>
            </a:r>
          </a:p>
          <a:p>
            <a:r>
              <a:rPr lang="en-US">
                <a:latin typeface="+mj-lt"/>
              </a:rPr>
              <a:t>Trong thiết kế</a:t>
            </a:r>
          </a:p>
          <a:p>
            <a:pPr lvl="1"/>
            <a:r>
              <a:rPr lang="en-US">
                <a:latin typeface="+mj-lt"/>
              </a:rPr>
              <a:t>Bổ sung thêm các đối t</a:t>
            </a:r>
            <a:r>
              <a:rPr lang="vi-VN">
                <a:latin typeface="+mj-lt"/>
              </a:rPr>
              <a:t>ư</a:t>
            </a:r>
            <a:r>
              <a:rPr lang="en-US">
                <a:latin typeface="+mj-lt"/>
              </a:rPr>
              <a:t>ợng GUI như Form, Dialog, Command,…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8DE2A-F3F1-474B-9D34-0DE9FA3C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C6F3-A29C-4414-8216-E4CCF2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Hai dạng lớp trong phân tích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5113-C6B4-4AA9-A7E2-DBE15E9C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Lớp cụ thể:</a:t>
            </a:r>
          </a:p>
          <a:p>
            <a:pPr lvl="1"/>
            <a:r>
              <a:rPr lang="en-US"/>
              <a:t>Các lớp tìm thấy trong lĩnh vực nghiệp vụ ứng dụng</a:t>
            </a:r>
          </a:p>
          <a:p>
            <a:pPr lvl="1"/>
            <a:r>
              <a:rPr lang="en-US"/>
              <a:t>Thí dụ: lớp Customer, lớp Employee</a:t>
            </a:r>
          </a:p>
          <a:p>
            <a:r>
              <a:rPr lang="en-US"/>
              <a:t>Lớp trừu tượng</a:t>
            </a:r>
          </a:p>
          <a:p>
            <a:pPr lvl="1"/>
            <a:r>
              <a:rPr lang="en-US"/>
              <a:t>Các khái niệm trừu tượng hữu dụng</a:t>
            </a:r>
          </a:p>
          <a:p>
            <a:pPr lvl="1"/>
            <a:r>
              <a:rPr lang="en-US"/>
              <a:t>Thí dụ: lớp 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342BE-AC84-4A1F-87A4-F8AC85F9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2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1AAF-B655-457C-9F37-6625827E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Thuộc tính của lớp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A255-34C6-40AE-9029-799FF96E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Các tính chất của lớp mà hệ thống sẽ thu thập thông tin</a:t>
            </a:r>
          </a:p>
          <a:p>
            <a:r>
              <a:rPr lang="en-US" sz="2800">
                <a:latin typeface="+mj-lt"/>
              </a:rPr>
              <a:t>Thể hiện phần thông tin liên quan tới việc mô tả lớp trong lĩnh vực ứng dụng</a:t>
            </a:r>
          </a:p>
          <a:p>
            <a:r>
              <a:rPr lang="en-US" sz="2800">
                <a:latin typeface="+mj-lt"/>
              </a:rPr>
              <a:t>Thuộc tính gốc và thuộc tính dẫn xuất</a:t>
            </a:r>
          </a:p>
          <a:p>
            <a:r>
              <a:rPr lang="en-US" sz="2800">
                <a:latin typeface="+mj-lt"/>
              </a:rPr>
              <a:t>Thí dụ: Họ tên, điện thoại, mầu 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u thích…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0A6C3-299E-4225-B6C1-32F9AB9E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Image result for máº§u Ã¡o">
            <a:extLst>
              <a:ext uri="{FF2B5EF4-FFF2-40B4-BE49-F238E27FC236}">
                <a16:creationId xmlns:a16="http://schemas.microsoft.com/office/drawing/2014/main" id="{CC3A547A-EA15-4F46-9F50-DD442F83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84146"/>
            <a:ext cx="3524250" cy="201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1BEB-84B3-4F9B-B1FD-95585C2A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Hành vi của lớp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4066-3BFB-426D-BC68-76A2416D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Thể hiện các hoạt động hay chức năng mà lớp sẽ thực hiện</a:t>
            </a:r>
          </a:p>
          <a:p>
            <a:r>
              <a:rPr lang="en-US" sz="2800">
                <a:latin typeface="+mj-lt"/>
              </a:rPr>
              <a:t>Mô tả các hoạt động mà các đối t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ợng của lớp có khả năng đáp ứng</a:t>
            </a:r>
          </a:p>
          <a:p>
            <a:r>
              <a:rPr lang="en-US" sz="2800">
                <a:latin typeface="+mj-lt"/>
              </a:rPr>
              <a:t>Có thể đ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ợc nhóm vào các nhóm nh</a:t>
            </a:r>
            <a:r>
              <a:rPr lang="vi-VN" sz="2800">
                <a:latin typeface="+mj-lt"/>
              </a:rPr>
              <a:t>ư</a:t>
            </a:r>
            <a:r>
              <a:rPr lang="en-US" sz="2800">
                <a:latin typeface="+mj-lt"/>
              </a:rPr>
              <a:t> nhóm hành vi thiết lập, nhóm truy vấn hay nhóm cập nhật thông tin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0D12B-A9D1-41AB-BC3A-0201485B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6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85E60D66153B4097280C7FF0CAF345" ma:contentTypeVersion="2" ma:contentTypeDescription="Create a new document." ma:contentTypeScope="" ma:versionID="0a496d12c6e727b6375c8ef62cfdf20e">
  <xsd:schema xmlns:xsd="http://www.w3.org/2001/XMLSchema" xmlns:xs="http://www.w3.org/2001/XMLSchema" xmlns:p="http://schemas.microsoft.com/office/2006/metadata/properties" xmlns:ns2="ac152d96-1458-420b-8b8e-02e733c65ed7" targetNamespace="http://schemas.microsoft.com/office/2006/metadata/properties" ma:root="true" ma:fieldsID="3a39bd31e8f2aa50ed6543a86e223001" ns2:_="">
    <xsd:import namespace="ac152d96-1458-420b-8b8e-02e733c65e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52d96-1458-420b-8b8e-02e733c65e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3678D7-A247-43D5-9A65-EDBBC384A1D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FB6AC3-72EF-4595-AD10-2F8743786C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950967-022B-4704-A370-86A2AE198F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152d96-1458-420b-8b8e-02e733c65e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582</Words>
  <Application>Microsoft Office PowerPoint</Application>
  <PresentationFormat>On-screen Show (4:3)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Phân tích thiết kế hệ thống</vt:lpstr>
      <vt:lpstr>Nội dung</vt:lpstr>
      <vt:lpstr>Khái niệm</vt:lpstr>
      <vt:lpstr>Lớp</vt:lpstr>
      <vt:lpstr>Đối tượng</vt:lpstr>
      <vt:lpstr>Các dạng lớp</vt:lpstr>
      <vt:lpstr>Hai dạng lớp trong phân tích</vt:lpstr>
      <vt:lpstr>Thuộc tính của lớp</vt:lpstr>
      <vt:lpstr>Hành vi của lớp</vt:lpstr>
      <vt:lpstr>Các ký hiệu</vt:lpstr>
      <vt:lpstr>Các ký hiệu</vt:lpstr>
      <vt:lpstr>Thuộc tính truy cập</vt:lpstr>
      <vt:lpstr>Quan hệ</vt:lpstr>
      <vt:lpstr>Quan hệ phụ thuộc</vt:lpstr>
      <vt:lpstr>Quan hệ liên kết</vt:lpstr>
      <vt:lpstr>Quan hệ thừa kế</vt:lpstr>
      <vt:lpstr>Thí dụ</vt:lpstr>
      <vt:lpstr>Thí dụ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</dc:title>
  <dc:creator>Hai Ha Le</dc:creator>
  <cp:lastModifiedBy>Le Hai Ha</cp:lastModifiedBy>
  <cp:revision>323</cp:revision>
  <dcterms:created xsi:type="dcterms:W3CDTF">2006-08-16T00:00:00Z</dcterms:created>
  <dcterms:modified xsi:type="dcterms:W3CDTF">2021-11-16T15:22:05Z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0x010100B285E60D66153B4097280C7FF0CAF345</vt:lpwstr>
  </property>
</Properties>
</file>